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56" r:id="rId2"/>
    <p:sldId id="257" r:id="rId3"/>
    <p:sldId id="258" r:id="rId4"/>
    <p:sldId id="259" r:id="rId5"/>
    <p:sldId id="265" r:id="rId6"/>
    <p:sldId id="261" r:id="rId7"/>
    <p:sldId id="266" r:id="rId8"/>
    <p:sldId id="262" r:id="rId9"/>
    <p:sldId id="270" r:id="rId10"/>
    <p:sldId id="271" r:id="rId11"/>
    <p:sldId id="264" r:id="rId12"/>
    <p:sldId id="267" r:id="rId13"/>
    <p:sldId id="268" r:id="rId14"/>
  </p:sldIdLst>
  <p:sldSz cx="9144000" cy="6858000" type="screen4x3"/>
  <p:notesSz cx="6858000" cy="9144000"/>
  <p:defaultTextStyle>
    <a:defPPr>
      <a:defRPr lang="tr-TR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5" d="100"/>
          <a:sy n="55" d="100"/>
        </p:scale>
        <p:origin x="-1026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A8CDFB6B-32EC-4D85-8110-00DB8FDF699C}" type="datetimeFigureOut">
              <a:rPr lang="tr-TR"/>
              <a:pPr>
                <a:defRPr/>
              </a:pPr>
              <a:t>21.02.2011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tr-TR" noProof="0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noProof="0" smtClean="0"/>
              <a:t>Asıl metin stillerini düzenlemek için tıklatın</a:t>
            </a:r>
          </a:p>
          <a:p>
            <a:pPr lvl="1"/>
            <a:r>
              <a:rPr lang="tr-TR" noProof="0" smtClean="0"/>
              <a:t>İkinci düzey</a:t>
            </a:r>
          </a:p>
          <a:p>
            <a:pPr lvl="2"/>
            <a:r>
              <a:rPr lang="tr-TR" noProof="0" smtClean="0"/>
              <a:t>Üçüncü düzey</a:t>
            </a:r>
          </a:p>
          <a:p>
            <a:pPr lvl="3"/>
            <a:r>
              <a:rPr lang="tr-TR" noProof="0" smtClean="0"/>
              <a:t>Dördüncü düzey</a:t>
            </a:r>
          </a:p>
          <a:p>
            <a:pPr lvl="4"/>
            <a:r>
              <a:rPr lang="tr-TR" noProof="0" smtClean="0"/>
              <a:t>Beşinci düzey</a:t>
            </a:r>
            <a:endParaRPr lang="tr-TR" noProof="0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032ADCE0-BBB3-484B-A2BA-6E5F740A15EC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D59F345D-92A6-4393-9FF9-743A9D116BA3}" type="slidenum">
              <a:rPr lang="tr-TR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5</a:t>
            </a:fld>
            <a:endParaRPr lang="tr-TR">
              <a:cs typeface="Arial" charset="0"/>
            </a:endParaRPr>
          </a:p>
        </p:txBody>
      </p:sp>
      <p:sp>
        <p:nvSpPr>
          <p:cNvPr id="194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9459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tr-TR" smtClean="0"/>
              <a:t>KUZEY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D0ADAC-6650-47BB-AB11-DCA8DD594FB1}" type="datetimeFigureOut">
              <a:rPr lang="tr-TR"/>
              <a:pPr>
                <a:defRPr/>
              </a:pPr>
              <a:t>21.02.2011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204D2C-7E1C-47C0-8F4B-316F06B2642F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D9C1BF-1EC6-4474-A96C-D18A332A33AD}" type="datetimeFigureOut">
              <a:rPr lang="tr-TR"/>
              <a:pPr>
                <a:defRPr/>
              </a:pPr>
              <a:t>21.02.2011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DA4A4E-AD2B-4EC6-A0B2-5D19B12946B1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D0D2BC-D371-4340-8263-938392AFFE97}" type="datetimeFigureOut">
              <a:rPr lang="tr-TR"/>
              <a:pPr>
                <a:defRPr/>
              </a:pPr>
              <a:t>21.02.2011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8FB91D-6ABD-4855-BAD5-0EC457E0C2B9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5335BE-2677-41F5-B3FB-7CBC7925C0BC}" type="datetimeFigureOut">
              <a:rPr lang="tr-TR"/>
              <a:pPr>
                <a:defRPr/>
              </a:pPr>
              <a:t>21.02.2011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A6AA3A-B4A0-4240-A184-13B403506DAD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3483B0-2FF0-42C6-9405-A3CA64AFECEA}" type="datetimeFigureOut">
              <a:rPr lang="tr-TR"/>
              <a:pPr>
                <a:defRPr/>
              </a:pPr>
              <a:t>21.02.2011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B137EE-156A-4F40-9B6C-912B868005FC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766906-B689-4D5C-9C2E-7F5DFE39F1AF}" type="datetimeFigureOut">
              <a:rPr lang="tr-TR"/>
              <a:pPr>
                <a:defRPr/>
              </a:pPr>
              <a:t>21.02.2011</a:t>
            </a:fld>
            <a:endParaRPr lang="tr-TR"/>
          </a:p>
        </p:txBody>
      </p:sp>
      <p:sp>
        <p:nvSpPr>
          <p:cNvPr id="6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7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93FFF9-781C-4EFE-961A-93D623C8D33B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A50932-23EA-41F6-B525-9C425291B59F}" type="datetimeFigureOut">
              <a:rPr lang="tr-TR"/>
              <a:pPr>
                <a:defRPr/>
              </a:pPr>
              <a:t>21.02.2011</a:t>
            </a:fld>
            <a:endParaRPr lang="tr-TR"/>
          </a:p>
        </p:txBody>
      </p:sp>
      <p:sp>
        <p:nvSpPr>
          <p:cNvPr id="8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9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9C2997-B082-4A6B-85EE-842E6BD72698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59AF90-ACC3-496B-B6A6-41F62CEC5B1A}" type="datetimeFigureOut">
              <a:rPr lang="tr-TR"/>
              <a:pPr>
                <a:defRPr/>
              </a:pPr>
              <a:t>21.02.2011</a:t>
            </a:fld>
            <a:endParaRPr lang="tr-TR"/>
          </a:p>
        </p:txBody>
      </p:sp>
      <p:sp>
        <p:nvSpPr>
          <p:cNvPr id="4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5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3BD37C-50A5-4F11-AF0E-E90EFBA05E13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705D7A-A70E-452E-8153-F4D0277E999A}" type="datetimeFigureOut">
              <a:rPr lang="tr-TR"/>
              <a:pPr>
                <a:defRPr/>
              </a:pPr>
              <a:t>21.02.2011</a:t>
            </a:fld>
            <a:endParaRPr lang="tr-TR"/>
          </a:p>
        </p:txBody>
      </p:sp>
      <p:sp>
        <p:nvSpPr>
          <p:cNvPr id="3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4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46E207-25DE-45E5-96DB-01E5168BD7F5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F5A5C4-D11F-4FFB-B72B-1D41C8FE9433}" type="datetimeFigureOut">
              <a:rPr lang="tr-TR"/>
              <a:pPr>
                <a:defRPr/>
              </a:pPr>
              <a:t>21.02.2011</a:t>
            </a:fld>
            <a:endParaRPr lang="tr-TR"/>
          </a:p>
        </p:txBody>
      </p:sp>
      <p:sp>
        <p:nvSpPr>
          <p:cNvPr id="6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7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FEF8AE-C799-4752-8F88-4AEE2158BBEA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tr-TR" noProof="0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E6213E-2F22-4045-8528-1229C7A643F8}" type="datetimeFigureOut">
              <a:rPr lang="tr-TR"/>
              <a:pPr>
                <a:defRPr/>
              </a:pPr>
              <a:t>21.02.2011</a:t>
            </a:fld>
            <a:endParaRPr lang="tr-TR"/>
          </a:p>
        </p:txBody>
      </p:sp>
      <p:sp>
        <p:nvSpPr>
          <p:cNvPr id="6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7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5C454E-2545-4170-A46F-97CD57C364F7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1 Başlık Yer Tutucusu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tr-TR" smtClean="0"/>
              <a:t>Asıl başlık stili için tıklatın</a:t>
            </a:r>
          </a:p>
        </p:txBody>
      </p:sp>
      <p:sp>
        <p:nvSpPr>
          <p:cNvPr id="1027" name="2 Metin Yer Tutucusu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4117D9E6-04EA-47C4-9300-0B6BBC36AB53}" type="datetimeFigureOut">
              <a:rPr lang="tr-TR"/>
              <a:pPr>
                <a:defRPr/>
              </a:pPr>
              <a:t>21.02.2011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917C96F8-46B4-4347-9BB4-62B2A1CC15B6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hyperlink" Target="http://www.sorubak.com/" TargetMode="Externa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gif"/><Relationship Id="rId3" Type="http://schemas.openxmlformats.org/officeDocument/2006/relationships/image" Target="../media/image5.jpe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gif"/><Relationship Id="rId5" Type="http://schemas.openxmlformats.org/officeDocument/2006/relationships/image" Target="../media/image7.gif"/><Relationship Id="rId4" Type="http://schemas.openxmlformats.org/officeDocument/2006/relationships/image" Target="../media/image6.gif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http://www.ogm-balikesirobm.gov.tr/Resimlerim/Subeler/ozm/karinca.jpg" TargetMode="External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jpeg"/><Relationship Id="rId5" Type="http://schemas.openxmlformats.org/officeDocument/2006/relationships/image" Target="../media/image14.gif"/><Relationship Id="rId4" Type="http://schemas.openxmlformats.org/officeDocument/2006/relationships/image" Target="../media/image13.gif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642938" y="1571625"/>
            <a:ext cx="7772400" cy="114300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tr-TR" sz="4000" dirty="0">
                <a:latin typeface="Arial Black" pitchFamily="34" charset="0"/>
                <a:ea typeface="+mj-ea"/>
                <a:cs typeface="+mj-cs"/>
              </a:rPr>
              <a:t>YÖNLERİ BULMA YOLLARI</a:t>
            </a:r>
            <a:endParaRPr lang="tr-TR" sz="4000" dirty="0">
              <a:latin typeface="Arial Black" pitchFamily="34" charset="0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1 Düz Bağlayıcı"/>
          <p:cNvCxnSpPr/>
          <p:nvPr/>
        </p:nvCxnSpPr>
        <p:spPr>
          <a:xfrm rot="5400000">
            <a:off x="3679825" y="2249488"/>
            <a:ext cx="1928813" cy="1587"/>
          </a:xfrm>
          <a:prstGeom prst="line">
            <a:avLst/>
          </a:prstGeom>
          <a:ln w="79375">
            <a:solidFill>
              <a:schemeClr val="accent6">
                <a:lumMod val="50000"/>
              </a:schemeClr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" name="2 Düz Bağlayıcı"/>
          <p:cNvCxnSpPr/>
          <p:nvPr/>
        </p:nvCxnSpPr>
        <p:spPr>
          <a:xfrm rot="16200000" flipV="1">
            <a:off x="3571875" y="2143125"/>
            <a:ext cx="1071563" cy="1071563"/>
          </a:xfrm>
          <a:prstGeom prst="line">
            <a:avLst/>
          </a:prstGeom>
          <a:ln w="50800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4" name="3 Düz Bağlayıcı"/>
          <p:cNvCxnSpPr/>
          <p:nvPr/>
        </p:nvCxnSpPr>
        <p:spPr>
          <a:xfrm rot="10800000">
            <a:off x="3643313" y="2643188"/>
            <a:ext cx="1000125" cy="571500"/>
          </a:xfrm>
          <a:prstGeom prst="line">
            <a:avLst/>
          </a:prstGeom>
          <a:ln w="50800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5" name="4 Düz Bağlayıcı"/>
          <p:cNvCxnSpPr/>
          <p:nvPr/>
        </p:nvCxnSpPr>
        <p:spPr>
          <a:xfrm rot="10800000">
            <a:off x="4000500" y="3214688"/>
            <a:ext cx="642938" cy="1587"/>
          </a:xfrm>
          <a:prstGeom prst="line">
            <a:avLst/>
          </a:prstGeom>
          <a:ln w="50800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6" name="5 Düz Bağlayıcı"/>
          <p:cNvCxnSpPr/>
          <p:nvPr/>
        </p:nvCxnSpPr>
        <p:spPr>
          <a:xfrm rot="10800000" flipV="1">
            <a:off x="3500438" y="3214688"/>
            <a:ext cx="1143000" cy="571500"/>
          </a:xfrm>
          <a:prstGeom prst="line">
            <a:avLst/>
          </a:prstGeom>
          <a:ln w="50800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7" name="6 Düz Bağlayıcı"/>
          <p:cNvCxnSpPr/>
          <p:nvPr/>
        </p:nvCxnSpPr>
        <p:spPr>
          <a:xfrm rot="5400000">
            <a:off x="3607594" y="3321844"/>
            <a:ext cx="1143000" cy="928688"/>
          </a:xfrm>
          <a:prstGeom prst="line">
            <a:avLst/>
          </a:prstGeom>
          <a:ln w="50800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8" name="7 Düz Ok Bağlayıcısı"/>
          <p:cNvCxnSpPr/>
          <p:nvPr/>
        </p:nvCxnSpPr>
        <p:spPr>
          <a:xfrm rot="10800000">
            <a:off x="2857500" y="3214688"/>
            <a:ext cx="1000125" cy="1587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24584" name="Rectangle 17"/>
          <p:cNvSpPr>
            <a:spLocks noChangeArrowheads="1"/>
          </p:cNvSpPr>
          <p:nvPr/>
        </p:nvSpPr>
        <p:spPr bwMode="auto">
          <a:xfrm>
            <a:off x="1285875" y="2857500"/>
            <a:ext cx="1571625" cy="6461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r-TR" sz="3600" b="1">
                <a:solidFill>
                  <a:srgbClr val="FF0000"/>
                </a:solidFill>
                <a:latin typeface="Calibri" pitchFamily="34" charset="0"/>
              </a:rPr>
              <a:t>KUZEY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Rectangle 2"/>
          <p:cNvSpPr txBox="1">
            <a:spLocks noChangeArrowheads="1"/>
          </p:cNvSpPr>
          <p:nvPr/>
        </p:nvSpPr>
        <p:spPr bwMode="auto">
          <a:xfrm>
            <a:off x="571500" y="5715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tr-TR" sz="3200" b="1">
                <a:solidFill>
                  <a:srgbClr val="FF0000"/>
                </a:solidFill>
                <a:latin typeface="Arial Black" pitchFamily="34" charset="0"/>
              </a:rPr>
              <a:t> MEZAR TAŞLARI İLE YÖN BULMA</a:t>
            </a:r>
            <a:endParaRPr lang="tr-TR" sz="320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3" name="Rectangle 2"/>
          <p:cNvSpPr txBox="1">
            <a:spLocks noChangeArrowheads="1"/>
          </p:cNvSpPr>
          <p:nvPr/>
        </p:nvSpPr>
        <p:spPr>
          <a:xfrm>
            <a:off x="785813" y="4500563"/>
            <a:ext cx="7772400" cy="114300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pPr>
              <a:lnSpc>
                <a:spcPct val="90000"/>
              </a:lnSpc>
            </a:pPr>
            <a:r>
              <a:rPr lang="tr-TR" sz="2700" b="1">
                <a:latin typeface="Arial Black" pitchFamily="34" charset="0"/>
              </a:rPr>
              <a:t>MÜSLÜMAN MEZARLARINDA MEZAR TAŞLARI </a:t>
            </a:r>
            <a:r>
              <a:rPr lang="tr-TR" sz="2700" b="1">
                <a:solidFill>
                  <a:srgbClr val="FF0000"/>
                </a:solidFill>
                <a:latin typeface="Arial Black" pitchFamily="34" charset="0"/>
              </a:rPr>
              <a:t>GÜNEY</a:t>
            </a:r>
            <a:r>
              <a:rPr lang="tr-TR" sz="2700" b="1">
                <a:latin typeface="Arial Black" pitchFamily="34" charset="0"/>
              </a:rPr>
              <a:t> YÖNE DİKİLİR.</a:t>
            </a:r>
            <a:endParaRPr lang="tr-TR" sz="2700" b="1"/>
          </a:p>
          <a:p>
            <a:pPr algn="ctr">
              <a:lnSpc>
                <a:spcPct val="90000"/>
              </a:lnSpc>
            </a:pPr>
            <a:r>
              <a:rPr lang="tr-TR" b="1">
                <a:hlinkClick r:id="rId2"/>
              </a:rPr>
              <a:t>www.sorubak.com</a:t>
            </a:r>
            <a:r>
              <a:rPr lang="tr-TR" b="1"/>
              <a:t> </a:t>
            </a:r>
            <a:r>
              <a:rPr lang="tr-TR"/>
              <a:t> </a:t>
            </a:r>
          </a:p>
        </p:txBody>
      </p:sp>
      <p:pic>
        <p:nvPicPr>
          <p:cNvPr id="25603" name="Picture 4" descr="MEZAR"/>
          <p:cNvPicPr>
            <a:picLocks noChangeAspect="1" noChangeArrowheads="1"/>
          </p:cNvPicPr>
          <p:nvPr/>
        </p:nvPicPr>
        <p:blipFill>
          <a:blip r:embed="rId3"/>
          <a:srcRect l="6779" t="28125" r="6779"/>
          <a:stretch>
            <a:fillRect/>
          </a:stretch>
        </p:blipFill>
        <p:spPr bwMode="auto">
          <a:xfrm>
            <a:off x="2071688" y="1928813"/>
            <a:ext cx="4714875" cy="214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6" name="5 Düz Ok Bağlayıcısı"/>
          <p:cNvCxnSpPr/>
          <p:nvPr/>
        </p:nvCxnSpPr>
        <p:spPr>
          <a:xfrm rot="10800000">
            <a:off x="1357313" y="3143250"/>
            <a:ext cx="857250" cy="1588"/>
          </a:xfrm>
          <a:prstGeom prst="straightConnector1">
            <a:avLst/>
          </a:prstGeom>
          <a:ln w="53975"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9" name="Rectangle 17"/>
          <p:cNvSpPr>
            <a:spLocks noChangeArrowheads="1"/>
          </p:cNvSpPr>
          <p:nvPr/>
        </p:nvSpPr>
        <p:spPr bwMode="auto">
          <a:xfrm>
            <a:off x="357188" y="2286000"/>
            <a:ext cx="1571625" cy="6461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r-TR" sz="3600" b="1">
                <a:solidFill>
                  <a:srgbClr val="FF0000"/>
                </a:solidFill>
                <a:latin typeface="Calibri" pitchFamily="34" charset="0"/>
              </a:rPr>
              <a:t>GÜNEY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Rectangle 2"/>
          <p:cNvSpPr txBox="1">
            <a:spLocks noChangeArrowheads="1"/>
          </p:cNvSpPr>
          <p:nvPr/>
        </p:nvSpPr>
        <p:spPr bwMode="auto">
          <a:xfrm>
            <a:off x="571500" y="5715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tr-TR" sz="3200" b="1">
                <a:solidFill>
                  <a:srgbClr val="FF0000"/>
                </a:solidFill>
                <a:latin typeface="Arial Black" pitchFamily="34" charset="0"/>
              </a:rPr>
              <a:t> MİNAREYE GÖRE YÖN BULMA</a:t>
            </a:r>
            <a:endParaRPr lang="tr-TR" sz="320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26626" name="Rectangle 2"/>
          <p:cNvSpPr txBox="1">
            <a:spLocks noChangeArrowheads="1"/>
          </p:cNvSpPr>
          <p:nvPr/>
        </p:nvSpPr>
        <p:spPr bwMode="auto">
          <a:xfrm>
            <a:off x="642938" y="4572000"/>
            <a:ext cx="8001000" cy="128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tr-TR" sz="2400" b="1">
                <a:latin typeface="Arial Black" pitchFamily="34" charset="0"/>
              </a:rPr>
              <a:t>YURDUMUZDA  BULUNANA MİNARELERİN  KAPILARI  </a:t>
            </a:r>
            <a:r>
              <a:rPr lang="tr-TR" sz="2400" b="1">
                <a:solidFill>
                  <a:srgbClr val="FF0000"/>
                </a:solidFill>
                <a:latin typeface="Arial Black" pitchFamily="34" charset="0"/>
              </a:rPr>
              <a:t>GÜNEYE</a:t>
            </a:r>
            <a:r>
              <a:rPr lang="tr-TR" sz="2400" b="1">
                <a:latin typeface="Arial Black" pitchFamily="34" charset="0"/>
              </a:rPr>
              <a:t> AÇILIR</a:t>
            </a:r>
            <a:endParaRPr lang="tr-TR" sz="2400">
              <a:latin typeface="Arial Black" pitchFamily="34" charset="0"/>
            </a:endParaRPr>
          </a:p>
        </p:txBody>
      </p:sp>
      <p:pic>
        <p:nvPicPr>
          <p:cNvPr id="26627" name="Picture 4" descr="CAMİ"/>
          <p:cNvPicPr>
            <a:picLocks noChangeAspect="1" noChangeArrowheads="1"/>
          </p:cNvPicPr>
          <p:nvPr/>
        </p:nvPicPr>
        <p:blipFill>
          <a:blip r:embed="rId2"/>
          <a:srcRect r="23187"/>
          <a:stretch>
            <a:fillRect/>
          </a:stretch>
        </p:blipFill>
        <p:spPr bwMode="auto">
          <a:xfrm>
            <a:off x="1071563" y="1500188"/>
            <a:ext cx="5572125" cy="2928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5" name="4 Düz Ok Bağlayıcısı"/>
          <p:cNvCxnSpPr/>
          <p:nvPr/>
        </p:nvCxnSpPr>
        <p:spPr>
          <a:xfrm rot="5400000">
            <a:off x="5502276" y="3070225"/>
            <a:ext cx="855662" cy="1587"/>
          </a:xfrm>
          <a:prstGeom prst="straightConnector1">
            <a:avLst/>
          </a:prstGeom>
          <a:ln w="53975"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7" name="Rectangle 17"/>
          <p:cNvSpPr>
            <a:spLocks noChangeArrowheads="1"/>
          </p:cNvSpPr>
          <p:nvPr/>
        </p:nvSpPr>
        <p:spPr bwMode="auto">
          <a:xfrm>
            <a:off x="6000750" y="3429000"/>
            <a:ext cx="1571625" cy="6461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r-TR" sz="3600" b="1">
                <a:solidFill>
                  <a:srgbClr val="FF0000"/>
                </a:solidFill>
                <a:latin typeface="Calibri" pitchFamily="34" charset="0"/>
              </a:rPr>
              <a:t>GÜNEY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Rectangle 2"/>
          <p:cNvSpPr txBox="1">
            <a:spLocks noChangeArrowheads="1"/>
          </p:cNvSpPr>
          <p:nvPr/>
        </p:nvSpPr>
        <p:spPr bwMode="auto">
          <a:xfrm>
            <a:off x="571500" y="28575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tr-TR" sz="3200" b="1">
                <a:solidFill>
                  <a:srgbClr val="FF0000"/>
                </a:solidFill>
                <a:latin typeface="Arial Black" pitchFamily="34" charset="0"/>
              </a:rPr>
              <a:t>        AĞAÇ GÖVDELERİNİN YOSUNLARI İLE YÖN BULMA</a:t>
            </a:r>
            <a:endParaRPr lang="tr-TR" sz="3200">
              <a:solidFill>
                <a:srgbClr val="FF0000"/>
              </a:solidFill>
              <a:latin typeface="Arial Black" pitchFamily="34" charset="0"/>
            </a:endParaRPr>
          </a:p>
        </p:txBody>
      </p:sp>
      <p:pic>
        <p:nvPicPr>
          <p:cNvPr id="27650" name="Picture 5" descr="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63" y="1285875"/>
            <a:ext cx="7286625" cy="528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AutoShape 7"/>
          <p:cNvSpPr>
            <a:spLocks noChangeArrowheads="1"/>
          </p:cNvSpPr>
          <p:nvPr/>
        </p:nvSpPr>
        <p:spPr bwMode="auto">
          <a:xfrm>
            <a:off x="2786063" y="4000500"/>
            <a:ext cx="1816100" cy="1123950"/>
          </a:xfrm>
          <a:prstGeom prst="leftArrow">
            <a:avLst>
              <a:gd name="adj1" fmla="val 50000"/>
              <a:gd name="adj2" fmla="val 40395"/>
            </a:avLst>
          </a:prstGeom>
          <a:solidFill>
            <a:srgbClr val="FFFF00"/>
          </a:solidFill>
          <a:ln w="57150" algn="ctr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tr-TR" sz="3200">
                <a:latin typeface="Calibri" pitchFamily="34" charset="0"/>
              </a:rPr>
              <a:t>KUZEY</a:t>
            </a:r>
          </a:p>
        </p:txBody>
      </p:sp>
      <p:sp>
        <p:nvSpPr>
          <p:cNvPr id="5" name="AutoShape 12"/>
          <p:cNvSpPr>
            <a:spLocks noChangeArrowheads="1"/>
          </p:cNvSpPr>
          <p:nvPr/>
        </p:nvSpPr>
        <p:spPr bwMode="auto">
          <a:xfrm rot="-1262520">
            <a:off x="5651500" y="3573463"/>
            <a:ext cx="2808288" cy="288925"/>
          </a:xfrm>
          <a:prstGeom prst="leftArrow">
            <a:avLst>
              <a:gd name="adj1" fmla="val 50000"/>
              <a:gd name="adj2" fmla="val 242995"/>
            </a:avLst>
          </a:prstGeom>
          <a:solidFill>
            <a:srgbClr val="0066FF"/>
          </a:solidFill>
          <a:ln w="9525" algn="ctr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tr-TR">
              <a:latin typeface="Calibri" pitchFamily="34" charset="0"/>
            </a:endParaRPr>
          </a:p>
        </p:txBody>
      </p:sp>
      <p:sp>
        <p:nvSpPr>
          <p:cNvPr id="6" name="Rectangle 9"/>
          <p:cNvSpPr>
            <a:spLocks noChangeArrowheads="1"/>
          </p:cNvSpPr>
          <p:nvPr/>
        </p:nvSpPr>
        <p:spPr bwMode="auto">
          <a:xfrm>
            <a:off x="7875588" y="2708275"/>
            <a:ext cx="863600" cy="36988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r-TR" b="1">
                <a:solidFill>
                  <a:srgbClr val="FF3300"/>
                </a:solidFill>
                <a:latin typeface="Calibri" pitchFamily="34" charset="0"/>
              </a:rPr>
              <a:t>YOSUN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4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8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>
          <a:xfrm>
            <a:off x="571500" y="571500"/>
            <a:ext cx="7772400" cy="114300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tr-TR" sz="4000" dirty="0">
                <a:solidFill>
                  <a:srgbClr val="FF0000"/>
                </a:solidFill>
                <a:latin typeface="Arial Black" pitchFamily="34" charset="0"/>
                <a:ea typeface="+mj-ea"/>
                <a:cs typeface="+mj-cs"/>
              </a:rPr>
              <a:t>PUSULA İLE YÖN BULMA</a:t>
            </a:r>
            <a:endParaRPr lang="tr-TR" sz="4000" dirty="0">
              <a:solidFill>
                <a:srgbClr val="FF0000"/>
              </a:solidFill>
              <a:latin typeface="Arial Black" pitchFamily="34" charset="0"/>
              <a:ea typeface="+mj-ea"/>
              <a:cs typeface="+mj-cs"/>
            </a:endParaRPr>
          </a:p>
        </p:txBody>
      </p:sp>
      <p:pic>
        <p:nvPicPr>
          <p:cNvPr id="4" name="Picture 2" descr="C:\Users\Hoca\Desktop\55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57438" y="1428750"/>
            <a:ext cx="4068762" cy="4827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 override="childStyle">
                                        <p:cTn id="6" dur="500" autoRev="1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7" dur="500" autoRev="1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8" dur="500" autoRev="1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Picture 11" descr="PUSULA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71750" y="1357313"/>
            <a:ext cx="3173413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2"/>
          <p:cNvSpPr txBox="1">
            <a:spLocks noChangeArrowheads="1"/>
          </p:cNvSpPr>
          <p:nvPr/>
        </p:nvSpPr>
        <p:spPr>
          <a:xfrm>
            <a:off x="2571750" y="571500"/>
            <a:ext cx="3236913" cy="658813"/>
          </a:xfrm>
          <a:prstGeom prst="rect">
            <a:avLst/>
          </a:prstGeom>
          <a:solidFill>
            <a:srgbClr val="00B0F0"/>
          </a:solidFill>
          <a:ln>
            <a:solidFill>
              <a:srgbClr val="FF3300"/>
            </a:solidFill>
          </a:ln>
        </p:spPr>
        <p:txBody>
          <a:bodyPr anchor="ctr">
            <a:normAutofit lnSpcReduction="1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tr-TR" sz="4000" b="1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PUSULA</a:t>
            </a:r>
          </a:p>
        </p:txBody>
      </p:sp>
      <p:sp>
        <p:nvSpPr>
          <p:cNvPr id="16387" name="5 Metin kutusu"/>
          <p:cNvSpPr txBox="1">
            <a:spLocks noChangeArrowheads="1"/>
          </p:cNvSpPr>
          <p:nvPr/>
        </p:nvSpPr>
        <p:spPr bwMode="auto">
          <a:xfrm>
            <a:off x="500063" y="4572000"/>
            <a:ext cx="8001000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r-TR" sz="2000">
                <a:latin typeface="Arial Black" pitchFamily="34" charset="0"/>
              </a:rPr>
              <a:t>PUSULA EN DOĞRU YÖN BULMA ARACIDIR. </a:t>
            </a:r>
          </a:p>
          <a:p>
            <a:r>
              <a:rPr lang="tr-TR" sz="2000">
                <a:latin typeface="Arial Black" pitchFamily="34" charset="0"/>
              </a:rPr>
              <a:t>PUSULANIN KOYU RENKLİ UCU ( SİYAH VEYA KIRMIZI ) HER ZAMAN </a:t>
            </a:r>
            <a:r>
              <a:rPr lang="tr-TR" sz="2000" u="sng">
                <a:solidFill>
                  <a:srgbClr val="FF0000"/>
                </a:solidFill>
                <a:latin typeface="Arial Black" pitchFamily="34" charset="0"/>
              </a:rPr>
              <a:t>KUZEYİ </a:t>
            </a:r>
            <a:r>
              <a:rPr lang="tr-TR" sz="2000">
                <a:latin typeface="Arial Black" pitchFamily="34" charset="0"/>
              </a:rPr>
              <a:t>GÖSTERİRİ.</a:t>
            </a:r>
          </a:p>
          <a:p>
            <a:r>
              <a:rPr lang="tr-TR" sz="2000">
                <a:latin typeface="Arial Black" pitchFamily="34" charset="0"/>
              </a:rPr>
              <a:t>PUSULAYI ÇİNLİLER BULMUŞTUR.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>
          <a:xfrm>
            <a:off x="571500" y="571500"/>
            <a:ext cx="7772400" cy="1143000"/>
          </a:xfrm>
          <a:prstGeom prst="rect">
            <a:avLst/>
          </a:prstGeom>
        </p:spPr>
        <p:txBody>
          <a:bodyPr anchor="ctr">
            <a:normAutofit fontScale="925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tr-TR" sz="4000" dirty="0">
                <a:solidFill>
                  <a:srgbClr val="FF0000"/>
                </a:solidFill>
                <a:latin typeface="Arial Black" pitchFamily="34" charset="0"/>
                <a:ea typeface="+mj-ea"/>
                <a:cs typeface="+mj-cs"/>
              </a:rPr>
              <a:t>GÜNEŞE GÖRE YÖN BULMA</a:t>
            </a:r>
            <a:endParaRPr lang="tr-TR" sz="4000" dirty="0">
              <a:solidFill>
                <a:srgbClr val="FF0000"/>
              </a:solidFill>
              <a:latin typeface="Arial Black" pitchFamily="34" charset="0"/>
              <a:ea typeface="+mj-ea"/>
              <a:cs typeface="+mj-cs"/>
            </a:endParaRPr>
          </a:p>
        </p:txBody>
      </p:sp>
      <p:pic>
        <p:nvPicPr>
          <p:cNvPr id="17410" name="Picture 4" descr="YÖN1"/>
          <p:cNvPicPr>
            <a:picLocks noChangeAspect="1" noChangeArrowheads="1"/>
          </p:cNvPicPr>
          <p:nvPr/>
        </p:nvPicPr>
        <p:blipFill>
          <a:blip r:embed="rId2"/>
          <a:srcRect l="31146" t="42407" r="53349" b="20148"/>
          <a:stretch>
            <a:fillRect/>
          </a:stretch>
        </p:blipFill>
        <p:spPr bwMode="auto">
          <a:xfrm>
            <a:off x="3214688" y="2286000"/>
            <a:ext cx="1908175" cy="2771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1" name="Picture 18" descr="sun-anime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643813" y="2143125"/>
            <a:ext cx="1500187" cy="150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5 Metin kutusu"/>
          <p:cNvSpPr txBox="1">
            <a:spLocks noChangeArrowheads="1"/>
          </p:cNvSpPr>
          <p:nvPr/>
        </p:nvSpPr>
        <p:spPr bwMode="auto">
          <a:xfrm>
            <a:off x="5214938" y="2857500"/>
            <a:ext cx="2771775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r-TR" sz="2400" b="1">
                <a:latin typeface="Calibri" pitchFamily="34" charset="0"/>
              </a:rPr>
              <a:t>SAĞ KOLUM</a:t>
            </a:r>
          </a:p>
          <a:p>
            <a:r>
              <a:rPr lang="tr-TR" sz="2400" b="1">
                <a:solidFill>
                  <a:srgbClr val="FF0000"/>
                </a:solidFill>
                <a:latin typeface="Calibri" pitchFamily="34" charset="0"/>
              </a:rPr>
              <a:t>DOĞUYU</a:t>
            </a:r>
            <a:r>
              <a:rPr lang="tr-TR" sz="2400" b="1">
                <a:latin typeface="Calibri" pitchFamily="34" charset="0"/>
              </a:rPr>
              <a:t> GÖSTERİRİ</a:t>
            </a:r>
          </a:p>
        </p:txBody>
      </p:sp>
      <p:sp>
        <p:nvSpPr>
          <p:cNvPr id="7" name="6 Metin kutusu"/>
          <p:cNvSpPr txBox="1">
            <a:spLocks noChangeArrowheads="1"/>
          </p:cNvSpPr>
          <p:nvPr/>
        </p:nvSpPr>
        <p:spPr bwMode="auto">
          <a:xfrm>
            <a:off x="500063" y="2786063"/>
            <a:ext cx="2420937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r-TR" sz="2400" b="1">
                <a:latin typeface="Calibri" pitchFamily="34" charset="0"/>
              </a:rPr>
              <a:t>SOL KOLUM</a:t>
            </a:r>
          </a:p>
          <a:p>
            <a:r>
              <a:rPr lang="tr-TR" sz="2400" b="1">
                <a:solidFill>
                  <a:srgbClr val="FF0000"/>
                </a:solidFill>
                <a:latin typeface="Calibri" pitchFamily="34" charset="0"/>
              </a:rPr>
              <a:t>BATIYI</a:t>
            </a:r>
            <a:r>
              <a:rPr lang="tr-TR" sz="2400" b="1">
                <a:latin typeface="Calibri" pitchFamily="34" charset="0"/>
              </a:rPr>
              <a:t> GÖSTERİRİ</a:t>
            </a:r>
          </a:p>
        </p:txBody>
      </p:sp>
      <p:sp>
        <p:nvSpPr>
          <p:cNvPr id="8" name="7 Metin kutusu"/>
          <p:cNvSpPr txBox="1">
            <a:spLocks noChangeArrowheads="1"/>
          </p:cNvSpPr>
          <p:nvPr/>
        </p:nvSpPr>
        <p:spPr bwMode="auto">
          <a:xfrm>
            <a:off x="2857500" y="1428750"/>
            <a:ext cx="2517775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r-TR" sz="2400" b="1">
                <a:latin typeface="Calibri" pitchFamily="34" charset="0"/>
              </a:rPr>
              <a:t> ÖNÜM (YÜZÜM )</a:t>
            </a:r>
          </a:p>
          <a:p>
            <a:r>
              <a:rPr lang="tr-TR" sz="2400" b="1">
                <a:solidFill>
                  <a:srgbClr val="FF0000"/>
                </a:solidFill>
                <a:latin typeface="Calibri" pitchFamily="34" charset="0"/>
              </a:rPr>
              <a:t>KUZEYİ </a:t>
            </a:r>
            <a:r>
              <a:rPr lang="tr-TR" sz="2400" b="1">
                <a:latin typeface="Calibri" pitchFamily="34" charset="0"/>
              </a:rPr>
              <a:t>GÖSTERİRİ</a:t>
            </a:r>
          </a:p>
        </p:txBody>
      </p:sp>
      <p:sp>
        <p:nvSpPr>
          <p:cNvPr id="9" name="8 Metin kutusu"/>
          <p:cNvSpPr txBox="1">
            <a:spLocks noChangeArrowheads="1"/>
          </p:cNvSpPr>
          <p:nvPr/>
        </p:nvSpPr>
        <p:spPr bwMode="auto">
          <a:xfrm>
            <a:off x="2928938" y="5143500"/>
            <a:ext cx="2603500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r-TR" sz="2400" b="1">
                <a:latin typeface="Calibri" pitchFamily="34" charset="0"/>
              </a:rPr>
              <a:t>          ARKAM</a:t>
            </a:r>
          </a:p>
          <a:p>
            <a:r>
              <a:rPr lang="tr-TR" sz="2400" b="1">
                <a:solidFill>
                  <a:srgbClr val="FF0000"/>
                </a:solidFill>
                <a:latin typeface="Calibri" pitchFamily="34" charset="0"/>
              </a:rPr>
              <a:t>GÜNEYİ</a:t>
            </a:r>
            <a:r>
              <a:rPr lang="tr-TR" sz="2400" b="1">
                <a:latin typeface="Calibri" pitchFamily="34" charset="0"/>
              </a:rPr>
              <a:t> GÖSTERİRİ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Picture 5" descr="siyah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4" name="Picture 6" descr="6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715250" y="5581650"/>
            <a:ext cx="1428750" cy="1276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5" name="Picture 7" descr="225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059113" y="4857750"/>
            <a:ext cx="2857500" cy="200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6" name="Picture 8" descr="25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804025" y="5467350"/>
            <a:ext cx="952500" cy="1390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7" name="Picture 9" descr="build_003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0" y="4867275"/>
            <a:ext cx="1428750" cy="199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8" name="Picture 10" descr="build_003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403350" y="4867275"/>
            <a:ext cx="1428750" cy="199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9" name="Picture 11" descr="busman"/>
          <p:cNvPicPr>
            <a:picLocks noChangeAspect="1" noChangeArrowheads="1" noCrop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2771775" y="6229350"/>
            <a:ext cx="4176713" cy="62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52" name="AutoShape 12"/>
          <p:cNvSpPr>
            <a:spLocks noChangeArrowheads="1"/>
          </p:cNvSpPr>
          <p:nvPr/>
        </p:nvSpPr>
        <p:spPr bwMode="auto">
          <a:xfrm>
            <a:off x="900113" y="260350"/>
            <a:ext cx="287337" cy="358775"/>
          </a:xfrm>
          <a:prstGeom prst="star5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tr-TR">
              <a:latin typeface="+mn-lt"/>
              <a:cs typeface="+mn-cs"/>
            </a:endParaRPr>
          </a:p>
        </p:txBody>
      </p:sp>
      <p:sp>
        <p:nvSpPr>
          <p:cNvPr id="10253" name="AutoShape 13"/>
          <p:cNvSpPr>
            <a:spLocks noChangeArrowheads="1"/>
          </p:cNvSpPr>
          <p:nvPr/>
        </p:nvSpPr>
        <p:spPr bwMode="auto">
          <a:xfrm>
            <a:off x="971550" y="1052513"/>
            <a:ext cx="287338" cy="358775"/>
          </a:xfrm>
          <a:prstGeom prst="star5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tr-TR">
              <a:latin typeface="+mn-lt"/>
              <a:cs typeface="+mn-cs"/>
            </a:endParaRPr>
          </a:p>
        </p:txBody>
      </p:sp>
      <p:sp>
        <p:nvSpPr>
          <p:cNvPr id="10254" name="AutoShape 14"/>
          <p:cNvSpPr>
            <a:spLocks noChangeArrowheads="1"/>
          </p:cNvSpPr>
          <p:nvPr/>
        </p:nvSpPr>
        <p:spPr bwMode="auto">
          <a:xfrm>
            <a:off x="1476375" y="1700213"/>
            <a:ext cx="287338" cy="358775"/>
          </a:xfrm>
          <a:prstGeom prst="star5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tr-TR">
              <a:latin typeface="+mn-lt"/>
              <a:cs typeface="+mn-cs"/>
            </a:endParaRPr>
          </a:p>
        </p:txBody>
      </p:sp>
      <p:sp>
        <p:nvSpPr>
          <p:cNvPr id="10255" name="AutoShape 15"/>
          <p:cNvSpPr>
            <a:spLocks noChangeArrowheads="1"/>
          </p:cNvSpPr>
          <p:nvPr/>
        </p:nvSpPr>
        <p:spPr bwMode="auto">
          <a:xfrm>
            <a:off x="827088" y="2708275"/>
            <a:ext cx="287337" cy="358775"/>
          </a:xfrm>
          <a:prstGeom prst="star5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tr-TR">
              <a:latin typeface="+mn-lt"/>
              <a:cs typeface="+mn-cs"/>
            </a:endParaRPr>
          </a:p>
        </p:txBody>
      </p:sp>
      <p:sp>
        <p:nvSpPr>
          <p:cNvPr id="10256" name="AutoShape 16"/>
          <p:cNvSpPr>
            <a:spLocks noChangeArrowheads="1"/>
          </p:cNvSpPr>
          <p:nvPr/>
        </p:nvSpPr>
        <p:spPr bwMode="auto">
          <a:xfrm>
            <a:off x="1692275" y="3284538"/>
            <a:ext cx="287338" cy="360362"/>
          </a:xfrm>
          <a:prstGeom prst="star5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tr-TR">
              <a:latin typeface="+mn-lt"/>
              <a:cs typeface="+mn-cs"/>
            </a:endParaRPr>
          </a:p>
        </p:txBody>
      </p:sp>
      <p:sp>
        <p:nvSpPr>
          <p:cNvPr id="10257" name="AutoShape 17"/>
          <p:cNvSpPr>
            <a:spLocks noChangeArrowheads="1"/>
          </p:cNvSpPr>
          <p:nvPr/>
        </p:nvSpPr>
        <p:spPr bwMode="auto">
          <a:xfrm>
            <a:off x="2484438" y="2565400"/>
            <a:ext cx="179387" cy="358775"/>
          </a:xfrm>
          <a:prstGeom prst="star5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tr-TR">
              <a:latin typeface="+mn-lt"/>
              <a:cs typeface="+mn-cs"/>
            </a:endParaRPr>
          </a:p>
        </p:txBody>
      </p:sp>
      <p:sp>
        <p:nvSpPr>
          <p:cNvPr id="10259" name="AutoShape 19"/>
          <p:cNvSpPr>
            <a:spLocks noChangeArrowheads="1"/>
          </p:cNvSpPr>
          <p:nvPr/>
        </p:nvSpPr>
        <p:spPr bwMode="auto">
          <a:xfrm>
            <a:off x="7451725" y="692150"/>
            <a:ext cx="215900" cy="358775"/>
          </a:xfrm>
          <a:prstGeom prst="star5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tr-TR">
              <a:latin typeface="+mn-lt"/>
              <a:cs typeface="+mn-cs"/>
            </a:endParaRPr>
          </a:p>
        </p:txBody>
      </p:sp>
      <p:sp>
        <p:nvSpPr>
          <p:cNvPr id="10260" name="AutoShape 20"/>
          <p:cNvSpPr>
            <a:spLocks noChangeArrowheads="1"/>
          </p:cNvSpPr>
          <p:nvPr/>
        </p:nvSpPr>
        <p:spPr bwMode="auto">
          <a:xfrm>
            <a:off x="8101013" y="1412875"/>
            <a:ext cx="287337" cy="358775"/>
          </a:xfrm>
          <a:prstGeom prst="star5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tr-TR">
              <a:latin typeface="+mn-lt"/>
              <a:cs typeface="+mn-cs"/>
            </a:endParaRPr>
          </a:p>
        </p:txBody>
      </p:sp>
      <p:sp>
        <p:nvSpPr>
          <p:cNvPr id="10261" name="AutoShape 21"/>
          <p:cNvSpPr>
            <a:spLocks noChangeArrowheads="1"/>
          </p:cNvSpPr>
          <p:nvPr/>
        </p:nvSpPr>
        <p:spPr bwMode="auto">
          <a:xfrm>
            <a:off x="7308850" y="1916113"/>
            <a:ext cx="287338" cy="358775"/>
          </a:xfrm>
          <a:prstGeom prst="star5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tr-TR">
              <a:latin typeface="+mn-lt"/>
              <a:cs typeface="+mn-cs"/>
            </a:endParaRPr>
          </a:p>
        </p:txBody>
      </p:sp>
      <p:sp>
        <p:nvSpPr>
          <p:cNvPr id="10262" name="AutoShape 22"/>
          <p:cNvSpPr>
            <a:spLocks noChangeArrowheads="1"/>
          </p:cNvSpPr>
          <p:nvPr/>
        </p:nvSpPr>
        <p:spPr bwMode="auto">
          <a:xfrm>
            <a:off x="8172450" y="2565400"/>
            <a:ext cx="287338" cy="358775"/>
          </a:xfrm>
          <a:prstGeom prst="star5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tr-TR">
              <a:latin typeface="+mn-lt"/>
              <a:cs typeface="+mn-cs"/>
            </a:endParaRPr>
          </a:p>
        </p:txBody>
      </p:sp>
      <p:sp>
        <p:nvSpPr>
          <p:cNvPr id="10263" name="AutoShape 23"/>
          <p:cNvSpPr>
            <a:spLocks noChangeArrowheads="1"/>
          </p:cNvSpPr>
          <p:nvPr/>
        </p:nvSpPr>
        <p:spPr bwMode="auto">
          <a:xfrm>
            <a:off x="7667625" y="3284538"/>
            <a:ext cx="287338" cy="360362"/>
          </a:xfrm>
          <a:prstGeom prst="star5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tr-TR">
              <a:latin typeface="+mn-lt"/>
              <a:cs typeface="+mn-cs"/>
            </a:endParaRPr>
          </a:p>
        </p:txBody>
      </p:sp>
      <p:sp>
        <p:nvSpPr>
          <p:cNvPr id="10265" name="AutoShape 25"/>
          <p:cNvSpPr>
            <a:spLocks noChangeArrowheads="1"/>
          </p:cNvSpPr>
          <p:nvPr/>
        </p:nvSpPr>
        <p:spPr bwMode="auto">
          <a:xfrm>
            <a:off x="4500563" y="1071563"/>
            <a:ext cx="792162" cy="557212"/>
          </a:xfrm>
          <a:prstGeom prst="star5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tr-TR">
              <a:latin typeface="+mn-lt"/>
              <a:cs typeface="+mn-cs"/>
            </a:endParaRPr>
          </a:p>
        </p:txBody>
      </p:sp>
      <p:sp>
        <p:nvSpPr>
          <p:cNvPr id="10266" name="Rectangle 26"/>
          <p:cNvSpPr>
            <a:spLocks noChangeArrowheads="1"/>
          </p:cNvSpPr>
          <p:nvPr/>
        </p:nvSpPr>
        <p:spPr bwMode="auto">
          <a:xfrm>
            <a:off x="3929063" y="571500"/>
            <a:ext cx="201136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r-TR" sz="2400" b="1">
                <a:solidFill>
                  <a:srgbClr val="FFFF00"/>
                </a:solidFill>
                <a:latin typeface="Calibri" pitchFamily="34" charset="0"/>
              </a:rPr>
              <a:t>KUTUP YILDIZI</a:t>
            </a:r>
          </a:p>
        </p:txBody>
      </p:sp>
      <p:sp>
        <p:nvSpPr>
          <p:cNvPr id="10267" name="Rectangle 27"/>
          <p:cNvSpPr>
            <a:spLocks noChangeArrowheads="1"/>
          </p:cNvSpPr>
          <p:nvPr/>
        </p:nvSpPr>
        <p:spPr bwMode="auto">
          <a:xfrm>
            <a:off x="4429125" y="1785938"/>
            <a:ext cx="100806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r-TR" sz="2400" b="1">
                <a:solidFill>
                  <a:srgbClr val="FFFF00"/>
                </a:solidFill>
                <a:latin typeface="Calibri" pitchFamily="34" charset="0"/>
              </a:rPr>
              <a:t>KUZEY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02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02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102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02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102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102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102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102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102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102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2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02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2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2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02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02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02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02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02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02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02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02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3000" fill="hold"/>
                                        <p:tgtEl>
                                          <p:spTgt spid="102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3000" fill="hold"/>
                                        <p:tgtEl>
                                          <p:spTgt spid="102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2000" fill="hold"/>
                                        <p:tgtEl>
                                          <p:spTgt spid="102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2000" fill="hold"/>
                                        <p:tgtEl>
                                          <p:spTgt spid="10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2000"/>
                                        <p:tgtEl>
                                          <p:spTgt spid="102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2000" fill="hold"/>
                                        <p:tgtEl>
                                          <p:spTgt spid="1026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2000" fill="hold"/>
                                        <p:tgtEl>
                                          <p:spTgt spid="102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2000" fill="hold"/>
                                        <p:tgtEl>
                                          <p:spTgt spid="102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66" grpId="0"/>
      <p:bldP spid="1026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1 Metin kutusu"/>
          <p:cNvSpPr txBox="1">
            <a:spLocks noChangeArrowheads="1"/>
          </p:cNvSpPr>
          <p:nvPr/>
        </p:nvSpPr>
        <p:spPr bwMode="auto">
          <a:xfrm>
            <a:off x="214313" y="2500313"/>
            <a:ext cx="8429625" cy="1938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r-TR" sz="2400">
                <a:latin typeface="Arial Black" pitchFamily="34" charset="0"/>
              </a:rPr>
              <a:t>KUTUP YILDIZININ DİĞER ADI </a:t>
            </a:r>
            <a:r>
              <a:rPr lang="tr-TR" sz="2400">
                <a:solidFill>
                  <a:srgbClr val="FF0000"/>
                </a:solidFill>
                <a:latin typeface="Arial Black" pitchFamily="34" charset="0"/>
              </a:rPr>
              <a:t>DEMİR KAZIKTIR</a:t>
            </a:r>
            <a:r>
              <a:rPr lang="tr-TR" sz="2400">
                <a:latin typeface="Arial Black" pitchFamily="34" charset="0"/>
              </a:rPr>
              <a:t>.</a:t>
            </a:r>
          </a:p>
          <a:p>
            <a:r>
              <a:rPr lang="tr-TR" sz="2400">
                <a:latin typeface="Arial Black" pitchFamily="34" charset="0"/>
              </a:rPr>
              <a:t>KUTUP YILDIZI GÖK YÜZÜNDEKİ EN BÜYÜK VE EN PARLAK YILDIZDIR.</a:t>
            </a:r>
          </a:p>
          <a:p>
            <a:r>
              <a:rPr lang="tr-TR" sz="2400">
                <a:latin typeface="Arial Black" pitchFamily="34" charset="0"/>
              </a:rPr>
              <a:t>KUTUP YILDIZININ YERİ HİÇ DEĞİŞMEZ.</a:t>
            </a:r>
          </a:p>
          <a:p>
            <a:r>
              <a:rPr lang="tr-TR" sz="2400">
                <a:latin typeface="Arial Black" pitchFamily="34" charset="0"/>
              </a:rPr>
              <a:t>KUTUP YILDIZI HER ZAMAN </a:t>
            </a:r>
            <a:r>
              <a:rPr lang="tr-TR" sz="2400">
                <a:solidFill>
                  <a:srgbClr val="FF0000"/>
                </a:solidFill>
                <a:latin typeface="Arial Black" pitchFamily="34" charset="0"/>
              </a:rPr>
              <a:t>KUZEYİ</a:t>
            </a:r>
            <a:r>
              <a:rPr lang="tr-TR" sz="2400">
                <a:latin typeface="Arial Black" pitchFamily="34" charset="0"/>
              </a:rPr>
              <a:t> GÖSTERİRİ.</a:t>
            </a:r>
          </a:p>
        </p:txBody>
      </p:sp>
      <p:sp>
        <p:nvSpPr>
          <p:cNvPr id="20482" name="Rectangle 2"/>
          <p:cNvSpPr txBox="1">
            <a:spLocks noChangeArrowheads="1"/>
          </p:cNvSpPr>
          <p:nvPr/>
        </p:nvSpPr>
        <p:spPr bwMode="auto">
          <a:xfrm>
            <a:off x="571500" y="5715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tr-TR" sz="3200" b="1">
                <a:solidFill>
                  <a:srgbClr val="FF0000"/>
                </a:solidFill>
                <a:latin typeface="Arial Black" pitchFamily="34" charset="0"/>
              </a:rPr>
              <a:t>KUTUP YILDIZI İLE YÖN BULMA</a:t>
            </a:r>
            <a:endParaRPr lang="tr-TR" sz="3200">
              <a:solidFill>
                <a:srgbClr val="FF0000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Picture 5" descr="11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987675" y="3860800"/>
            <a:ext cx="2857500" cy="2200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19" name="AutoShape 6"/>
          <p:cNvSpPr>
            <a:spLocks noChangeArrowheads="1"/>
          </p:cNvSpPr>
          <p:nvPr/>
        </p:nvSpPr>
        <p:spPr bwMode="auto">
          <a:xfrm>
            <a:off x="2428875" y="571500"/>
            <a:ext cx="6715125" cy="2286000"/>
          </a:xfrm>
          <a:prstGeom prst="wedgeEllipseCallout">
            <a:avLst>
              <a:gd name="adj1" fmla="val -11906"/>
              <a:gd name="adj2" fmla="val 135781"/>
            </a:avLst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2800" b="1" dirty="0">
                <a:solidFill>
                  <a:schemeClr val="tx1"/>
                </a:solidFill>
              </a:rPr>
              <a:t>Merhaba!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2800" b="1" dirty="0">
                <a:solidFill>
                  <a:schemeClr val="tx1"/>
                </a:solidFill>
              </a:rPr>
              <a:t>Biz </a:t>
            </a:r>
            <a:r>
              <a:rPr lang="tr-TR" sz="2800" b="1" dirty="0">
                <a:solidFill>
                  <a:schemeClr val="tx1"/>
                </a:solidFill>
              </a:rPr>
              <a:t>karıncaların yuvalarından yararlanarak yönünü bulabilirsin.</a:t>
            </a:r>
          </a:p>
        </p:txBody>
      </p:sp>
      <p:sp>
        <p:nvSpPr>
          <p:cNvPr id="4" name="3 Metin kutusu"/>
          <p:cNvSpPr txBox="1">
            <a:spLocks noChangeArrowheads="1"/>
          </p:cNvSpPr>
          <p:nvPr/>
        </p:nvSpPr>
        <p:spPr bwMode="auto">
          <a:xfrm>
            <a:off x="3714750" y="3357563"/>
            <a:ext cx="71437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r-TR" sz="2800" b="1">
                <a:latin typeface="Calibri" pitchFamily="34" charset="0"/>
              </a:rPr>
              <a:t>    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9" grpId="0" animBg="1"/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Picture 2" descr="http://www.ogm-balikesirobm.gov.tr/Resimlerim/Subeler/ozm/karinca.jpg"/>
          <p:cNvPicPr>
            <a:picLocks noChangeAspect="1" noChangeArrowheads="1"/>
          </p:cNvPicPr>
          <p:nvPr/>
        </p:nvPicPr>
        <p:blipFill>
          <a:blip r:embed="rId2" r:link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0" name="Picture 8" descr="D:\insects\ants\ant_worker_carrying_r_a_sx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072188" y="4214813"/>
            <a:ext cx="857250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1" name="Picture 12" descr="6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-2433391">
            <a:off x="2114550" y="5230813"/>
            <a:ext cx="8763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5 Akış Çizelgesi: Bağlayıcı"/>
          <p:cNvSpPr/>
          <p:nvPr/>
        </p:nvSpPr>
        <p:spPr>
          <a:xfrm>
            <a:off x="4429125" y="3643313"/>
            <a:ext cx="357188" cy="357187"/>
          </a:xfrm>
          <a:prstGeom prst="flowChartConnector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  <p:sp>
        <p:nvSpPr>
          <p:cNvPr id="7" name="Rectangle 17"/>
          <p:cNvSpPr>
            <a:spLocks noChangeArrowheads="1"/>
          </p:cNvSpPr>
          <p:nvPr/>
        </p:nvSpPr>
        <p:spPr bwMode="auto">
          <a:xfrm>
            <a:off x="3714750" y="5357813"/>
            <a:ext cx="2190750" cy="76993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r-TR" sz="4400" b="1">
                <a:solidFill>
                  <a:srgbClr val="FF0000"/>
                </a:solidFill>
                <a:latin typeface="Calibri" pitchFamily="34" charset="0"/>
              </a:rPr>
              <a:t> GÜNEY</a:t>
            </a:r>
          </a:p>
        </p:txBody>
      </p:sp>
      <p:cxnSp>
        <p:nvCxnSpPr>
          <p:cNvPr id="10" name="9 Düz Ok Bağlayıcısı"/>
          <p:cNvCxnSpPr/>
          <p:nvPr/>
        </p:nvCxnSpPr>
        <p:spPr>
          <a:xfrm rot="5400000">
            <a:off x="3929856" y="4714082"/>
            <a:ext cx="1285875" cy="1588"/>
          </a:xfrm>
          <a:prstGeom prst="straightConnector1">
            <a:avLst/>
          </a:prstGeom>
          <a:ln w="63500"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22535" name="Picture 12" descr="6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-2433391">
            <a:off x="1971675" y="4230688"/>
            <a:ext cx="8763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12" descr="6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1443592">
            <a:off x="2198241" y="3230579"/>
            <a:ext cx="876300" cy="4572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2537" name="Picture 12" descr="6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-460920">
            <a:off x="741363" y="3557588"/>
            <a:ext cx="8763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8" name="Picture 12" descr="6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-2433391">
            <a:off x="900113" y="4945063"/>
            <a:ext cx="8763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9" name="Picture 8" descr="D:\insects\ants\ant_worker_carrying_r_a_sx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215063" y="5357813"/>
            <a:ext cx="857250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40" name="Picture 8" descr="D:\insects\ants\ant_worker_carrying_r_a_sx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429250" y="3071813"/>
            <a:ext cx="857250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41" name="Picture 8" descr="D:\insects\ants\ant_worker_carrying_r_a_sx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500938" y="5143500"/>
            <a:ext cx="857250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42" name="Picture 8" descr="D:\insects\ants\ant_worker_carrying_r_a_sx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500813" y="3286125"/>
            <a:ext cx="857250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43" name="Picture 5" descr="16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571875" y="1143000"/>
            <a:ext cx="1257300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" name="AutoShape 6"/>
          <p:cNvSpPr>
            <a:spLocks noChangeArrowheads="1"/>
          </p:cNvSpPr>
          <p:nvPr/>
        </p:nvSpPr>
        <p:spPr bwMode="auto">
          <a:xfrm>
            <a:off x="4143375" y="214313"/>
            <a:ext cx="5380038" cy="1238250"/>
          </a:xfrm>
          <a:prstGeom prst="wedgeEllipseCallout">
            <a:avLst>
              <a:gd name="adj1" fmla="val -43100"/>
              <a:gd name="adj2" fmla="val 65638"/>
            </a:avLst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2800" b="1" dirty="0">
                <a:solidFill>
                  <a:srgbClr val="FFFF00"/>
                </a:solidFill>
              </a:rPr>
              <a:t>Yuvalarımızın </a:t>
            </a:r>
            <a:r>
              <a:rPr lang="tr-TR" sz="2800" b="1" dirty="0">
                <a:solidFill>
                  <a:srgbClr val="FFFF00"/>
                </a:solidFill>
              </a:rPr>
              <a:t> girişi </a:t>
            </a:r>
            <a:r>
              <a:rPr lang="tr-TR" sz="2800" b="1" dirty="0">
                <a:solidFill>
                  <a:srgbClr val="FF3300"/>
                </a:solidFill>
              </a:rPr>
              <a:t>güneyi</a:t>
            </a:r>
            <a:r>
              <a:rPr lang="tr-TR" sz="2800" b="1" dirty="0"/>
              <a:t> </a:t>
            </a:r>
            <a:r>
              <a:rPr lang="tr-TR" sz="2800" b="1" dirty="0">
                <a:solidFill>
                  <a:srgbClr val="FFFF00"/>
                </a:solidFill>
              </a:rPr>
              <a:t>gösterir.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Rectangle 2"/>
          <p:cNvSpPr txBox="1">
            <a:spLocks noChangeArrowheads="1"/>
          </p:cNvSpPr>
          <p:nvPr/>
        </p:nvSpPr>
        <p:spPr bwMode="auto">
          <a:xfrm>
            <a:off x="571500" y="428625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tr-TR" sz="3200" b="1">
                <a:solidFill>
                  <a:srgbClr val="FF0000"/>
                </a:solidFill>
                <a:latin typeface="Arial Black" pitchFamily="34" charset="0"/>
              </a:rPr>
              <a:t> GÖLGE BOYU İLE YÖN BULMA</a:t>
            </a:r>
            <a:endParaRPr lang="tr-TR" sz="320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23554" name="2 Metin kutusu"/>
          <p:cNvSpPr txBox="1">
            <a:spLocks noChangeArrowheads="1"/>
          </p:cNvSpPr>
          <p:nvPr/>
        </p:nvSpPr>
        <p:spPr bwMode="auto">
          <a:xfrm>
            <a:off x="285750" y="4786313"/>
            <a:ext cx="8429625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r-TR" sz="2000">
                <a:latin typeface="Arial Black" pitchFamily="34" charset="0"/>
              </a:rPr>
              <a:t>DÜZ BİR YERE ÇUBUK DİKİLİR.GÜN BOYUNCA ÇUBUĞUN GÖLGESİ ÖLÇÜLÜR.GÖLGENİN </a:t>
            </a:r>
            <a:r>
              <a:rPr lang="tr-TR" sz="2000" u="sng">
                <a:latin typeface="Arial Black" pitchFamily="34" charset="0"/>
              </a:rPr>
              <a:t>EN KISA </a:t>
            </a:r>
            <a:r>
              <a:rPr lang="tr-TR" sz="2000">
                <a:latin typeface="Arial Black" pitchFamily="34" charset="0"/>
              </a:rPr>
              <a:t>OLDUGU YÖN </a:t>
            </a:r>
            <a:r>
              <a:rPr lang="tr-TR" sz="2000">
                <a:solidFill>
                  <a:srgbClr val="FF0000"/>
                </a:solidFill>
                <a:latin typeface="Arial Black" pitchFamily="34" charset="0"/>
              </a:rPr>
              <a:t>KUZEYDİR.</a:t>
            </a:r>
          </a:p>
        </p:txBody>
      </p:sp>
      <p:cxnSp>
        <p:nvCxnSpPr>
          <p:cNvPr id="5" name="4 Düz Bağlayıcı"/>
          <p:cNvCxnSpPr/>
          <p:nvPr/>
        </p:nvCxnSpPr>
        <p:spPr>
          <a:xfrm rot="5400000">
            <a:off x="3679825" y="2249488"/>
            <a:ext cx="1928813" cy="1587"/>
          </a:xfrm>
          <a:prstGeom prst="line">
            <a:avLst/>
          </a:prstGeom>
          <a:ln w="79375">
            <a:solidFill>
              <a:schemeClr val="accent6">
                <a:lumMod val="50000"/>
              </a:schemeClr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7" name="6 Düz Bağlayıcı"/>
          <p:cNvCxnSpPr/>
          <p:nvPr/>
        </p:nvCxnSpPr>
        <p:spPr>
          <a:xfrm rot="16200000" flipV="1">
            <a:off x="3571875" y="2143125"/>
            <a:ext cx="1071563" cy="1071563"/>
          </a:xfrm>
          <a:prstGeom prst="line">
            <a:avLst/>
          </a:prstGeom>
          <a:ln w="50800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9" name="8 Düz Bağlayıcı"/>
          <p:cNvCxnSpPr/>
          <p:nvPr/>
        </p:nvCxnSpPr>
        <p:spPr>
          <a:xfrm rot="10800000">
            <a:off x="3643313" y="2643188"/>
            <a:ext cx="1000125" cy="571500"/>
          </a:xfrm>
          <a:prstGeom prst="line">
            <a:avLst/>
          </a:prstGeom>
          <a:ln w="50800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5" name="14 Düz Bağlayıcı"/>
          <p:cNvCxnSpPr/>
          <p:nvPr/>
        </p:nvCxnSpPr>
        <p:spPr>
          <a:xfrm rot="10800000">
            <a:off x="4000500" y="3214688"/>
            <a:ext cx="642938" cy="1587"/>
          </a:xfrm>
          <a:prstGeom prst="line">
            <a:avLst/>
          </a:prstGeom>
          <a:ln w="50800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9" name="18 Düz Bağlayıcı"/>
          <p:cNvCxnSpPr/>
          <p:nvPr/>
        </p:nvCxnSpPr>
        <p:spPr>
          <a:xfrm rot="10800000" flipV="1">
            <a:off x="3500438" y="3214688"/>
            <a:ext cx="1143000" cy="571500"/>
          </a:xfrm>
          <a:prstGeom prst="line">
            <a:avLst/>
          </a:prstGeom>
          <a:ln w="50800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3" name="22 Düz Bağlayıcı"/>
          <p:cNvCxnSpPr/>
          <p:nvPr/>
        </p:nvCxnSpPr>
        <p:spPr>
          <a:xfrm rot="5400000">
            <a:off x="3607594" y="3321844"/>
            <a:ext cx="1143000" cy="928688"/>
          </a:xfrm>
          <a:prstGeom prst="line">
            <a:avLst/>
          </a:prstGeom>
          <a:ln w="50800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32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42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52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123</TotalTime>
  <Words>149</Words>
  <PresentationFormat>Ekran Gösterisi (4:3)</PresentationFormat>
  <Paragraphs>42</Paragraphs>
  <Slides>13</Slides>
  <Notes>1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3</vt:i4>
      </vt:variant>
      <vt:variant>
        <vt:lpstr>Tasarım Şablonu</vt:lpstr>
      </vt:variant>
      <vt:variant>
        <vt:i4>1</vt:i4>
      </vt:variant>
      <vt:variant>
        <vt:lpstr>Slayt Başlıkları</vt:lpstr>
      </vt:variant>
      <vt:variant>
        <vt:i4>13</vt:i4>
      </vt:variant>
    </vt:vector>
  </HeadingPairs>
  <TitlesOfParts>
    <vt:vector size="17" baseType="lpstr">
      <vt:lpstr>Calibri</vt:lpstr>
      <vt:lpstr>Arial</vt:lpstr>
      <vt:lpstr>Arial Black</vt:lpstr>
      <vt:lpstr>Ofis Teması</vt:lpstr>
      <vt:lpstr>Slayt 1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Slayt 1</dc:title>
  <dc:creator>Hoca</dc:creator>
  <cp:lastModifiedBy>edanur</cp:lastModifiedBy>
  <cp:revision>21</cp:revision>
  <dcterms:created xsi:type="dcterms:W3CDTF">2010-12-21T21:21:42Z</dcterms:created>
  <dcterms:modified xsi:type="dcterms:W3CDTF">2011-02-21T19:56:34Z</dcterms:modified>
</cp:coreProperties>
</file>